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7"/>
  </p:notesMasterIdLst>
  <p:sldIdLst>
    <p:sldId id="256" r:id="rId3"/>
    <p:sldId id="305" r:id="rId4"/>
    <p:sldId id="306" r:id="rId5"/>
    <p:sldId id="307" r:id="rId6"/>
    <p:sldId id="308" r:id="rId7"/>
    <p:sldId id="312" r:id="rId8"/>
    <p:sldId id="309" r:id="rId9"/>
    <p:sldId id="310" r:id="rId10"/>
    <p:sldId id="31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x="9144000" cy="5143500" type="screen16x9"/>
  <p:notesSz cx="6858000" cy="9144000"/>
  <p:embeddedFontLst>
    <p:embeddedFont>
      <p:font typeface="Fira Sans Condensed ExtraBold" panose="020B0604020202020204" charset="0"/>
      <p:bold r:id="rId58"/>
      <p:boldItalic r:id="rId59"/>
    </p:embeddedFont>
    <p:embeddedFont>
      <p:font typeface="Amatic SC" panose="020B0604020202020204" charset="-79"/>
      <p:regular r:id="rId60"/>
      <p:bold r:id="rId61"/>
    </p:embeddedFont>
    <p:embeddedFont>
      <p:font typeface="Proxima Nova" panose="020B0604020202020204" charset="0"/>
      <p:regular r:id="rId62"/>
      <p:bold r:id="rId63"/>
      <p:italic r:id="rId64"/>
      <p:boldItalic r:id="rId65"/>
    </p:embeddedFont>
    <p:embeddedFont>
      <p:font typeface="Proxima Nova Semibold" panose="020B0604020202020204" charset="0"/>
      <p:regular r:id="rId66"/>
      <p:bold r:id="rId67"/>
      <p:boldItalic r:id="rId68"/>
    </p:embeddedFont>
    <p:embeddedFont>
      <p:font typeface="Roboto Medium" panose="020B0604020202020204" charset="0"/>
      <p:regular r:id="rId69"/>
      <p:bold r:id="rId70"/>
      <p:italic r:id="rId71"/>
      <p:boldItalic r:id="rId72"/>
    </p:embeddedFont>
    <p:embeddedFont>
      <p:font typeface="Fira Sans Condensed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67727D-0A54-46C3-ABAF-F6555AA8D781}">
  <a:tblStyle styleId="{D667727D-0A54-46C3-ABAF-F6555AA8D7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6484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3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5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01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48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3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6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4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0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36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6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00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99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6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18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043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3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9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7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90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47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2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21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6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16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5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32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25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04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95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11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46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8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5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2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4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4.xml"/><Relationship Id="rId11" Type="http://schemas.openxmlformats.org/officeDocument/2006/relationships/slide" Target="slide38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37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MIALab Projekt – Group 2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234547" y="4055202"/>
            <a:ext cx="46681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Cyril Albrecht, Quentin Savary, Valerio Mollet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slide structure based on a clinical case,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 b="1"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rId10" action="ppaction://hlinksldjump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rId11" action="ppaction://hlinksldjump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uFill>
                  <a:noFill/>
                </a:uFill>
                <a:hlinkClick r:id="rId12" action="ppaction://hlinksldjump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This Template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72350" y="43070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You can delete this slide when you’re done editing the presentation.</a:t>
            </a:r>
            <a:endParaRPr sz="1200">
              <a:solidFill>
                <a:schemeClr val="accent2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5023625" y="819375"/>
            <a:ext cx="3404380" cy="4492647"/>
            <a:chOff x="5023625" y="819375"/>
            <a:chExt cx="3404380" cy="4492647"/>
          </a:xfrm>
        </p:grpSpPr>
        <p:sp>
          <p:nvSpPr>
            <p:cNvPr id="320" name="Google Shape;320;p30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rgbClr val="595959">
                <a:alpha val="1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30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rgbClr val="FB9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30"/>
          <p:cNvSpPr/>
          <p:nvPr/>
        </p:nvSpPr>
        <p:spPr>
          <a:xfrm>
            <a:off x="7456994" y="2464690"/>
            <a:ext cx="275827" cy="162902"/>
          </a:xfrm>
          <a:custGeom>
            <a:avLst/>
            <a:gdLst/>
            <a:ahLst/>
            <a:cxnLst/>
            <a:rect l="l" t="t" r="r" b="b"/>
            <a:pathLst>
              <a:path w="8527" h="5036" extrusionOk="0">
                <a:moveTo>
                  <a:pt x="573" y="0"/>
                </a:moveTo>
                <a:cubicBezTo>
                  <a:pt x="474" y="0"/>
                  <a:pt x="375" y="29"/>
                  <a:pt x="287" y="89"/>
                </a:cubicBezTo>
                <a:cubicBezTo>
                  <a:pt x="57" y="247"/>
                  <a:pt x="0" y="564"/>
                  <a:pt x="161" y="793"/>
                </a:cubicBezTo>
                <a:cubicBezTo>
                  <a:pt x="2332" y="3953"/>
                  <a:pt x="7682" y="4984"/>
                  <a:pt x="7909" y="5027"/>
                </a:cubicBezTo>
                <a:cubicBezTo>
                  <a:pt x="7938" y="5032"/>
                  <a:pt x="7969" y="5036"/>
                  <a:pt x="8000" y="5036"/>
                </a:cubicBezTo>
                <a:cubicBezTo>
                  <a:pt x="8261" y="5036"/>
                  <a:pt x="8479" y="4838"/>
                  <a:pt x="8503" y="4578"/>
                </a:cubicBezTo>
                <a:cubicBezTo>
                  <a:pt x="8527" y="4318"/>
                  <a:pt x="8349" y="4084"/>
                  <a:pt x="8093" y="4036"/>
                </a:cubicBezTo>
                <a:cubicBezTo>
                  <a:pt x="8042" y="4027"/>
                  <a:pt x="2930" y="3041"/>
                  <a:pt x="991" y="222"/>
                </a:cubicBezTo>
                <a:cubicBezTo>
                  <a:pt x="894" y="78"/>
                  <a:pt x="735" y="0"/>
                  <a:pt x="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the Solar System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4355368" y="2086182"/>
            <a:ext cx="433252" cy="527191"/>
            <a:chOff x="-24709100" y="3888875"/>
            <a:chExt cx="243400" cy="296175"/>
          </a:xfrm>
        </p:grpSpPr>
        <p:sp>
          <p:nvSpPr>
            <p:cNvPr id="354" name="Google Shape;354;p3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1"/>
          <p:cNvSpPr/>
          <p:nvPr/>
        </p:nvSpPr>
        <p:spPr>
          <a:xfrm>
            <a:off x="1912694" y="2087767"/>
            <a:ext cx="527147" cy="524032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6704151" y="2087213"/>
            <a:ext cx="528571" cy="525144"/>
            <a:chOff x="-22845575" y="3504075"/>
            <a:chExt cx="296950" cy="295025"/>
          </a:xfrm>
        </p:grpSpPr>
        <p:sp>
          <p:nvSpPr>
            <p:cNvPr id="359" name="Google Shape;359;p3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1980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Current state</a:t>
            </a:r>
          </a:p>
          <a:p>
            <a:r>
              <a:rPr lang="en-US" dirty="0" smtClean="0"/>
              <a:t>Machine learning segmentation</a:t>
            </a:r>
          </a:p>
          <a:p>
            <a:r>
              <a:rPr lang="en-US" dirty="0" smtClean="0"/>
              <a:t>Atlas-based </a:t>
            </a:r>
            <a:r>
              <a:rPr lang="en-US" dirty="0"/>
              <a:t>segmentation</a:t>
            </a:r>
          </a:p>
          <a:p>
            <a:r>
              <a:rPr lang="en-US" dirty="0"/>
              <a:t>Preliminary results</a:t>
            </a:r>
          </a:p>
          <a:p>
            <a:r>
              <a:rPr lang="en-US" dirty="0" smtClean="0"/>
              <a:t>Outlook</a:t>
            </a:r>
          </a:p>
          <a:p>
            <a:r>
              <a:rPr lang="en-US" dirty="0" smtClean="0"/>
              <a:t>Questions</a:t>
            </a:r>
            <a:endParaRPr lang="en-US" dirty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4329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340500"/>
                <a:gridCol w="1340500"/>
                <a:gridCol w="1340500"/>
                <a:gridCol w="1340500"/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1</a:t>
            </a:r>
            <a:endParaRPr sz="180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2</a:t>
            </a:r>
            <a:endParaRPr sz="1800"/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a gas giant and the biggest planet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3</a:t>
            </a:r>
            <a:endParaRPr sz="1800"/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4</a:t>
            </a:r>
            <a:endParaRPr sz="1800"/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25" name="Google Shape;825;p47"/>
          <p:cNvCxnSpPr>
            <a:stCxn id="817" idx="3"/>
            <a:endCxn id="813" idx="2"/>
          </p:cNvCxnSpPr>
          <p:nvPr/>
        </p:nvCxnSpPr>
        <p:spPr>
          <a:xfrm>
            <a:off x="2630275" y="2096601"/>
            <a:ext cx="1690500" cy="182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stCxn id="819" idx="1"/>
            <a:endCxn id="814" idx="4"/>
          </p:cNvCxnSpPr>
          <p:nvPr/>
        </p:nvCxnSpPr>
        <p:spPr>
          <a:xfrm flipH="1">
            <a:off x="5128000" y="2096601"/>
            <a:ext cx="1385700" cy="46800"/>
          </a:xfrm>
          <a:prstGeom prst="bentConnector4">
            <a:avLst>
              <a:gd name="adj1" fmla="val 46820"/>
              <a:gd name="adj2" fmla="val 6091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stCxn id="821" idx="3"/>
            <a:endCxn id="815" idx="4"/>
          </p:cNvCxnSpPr>
          <p:nvPr/>
        </p:nvCxnSpPr>
        <p:spPr>
          <a:xfrm rot="10800000" flipH="1">
            <a:off x="2630275" y="2786551"/>
            <a:ext cx="1602600" cy="722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stCxn id="816" idx="6"/>
            <a:endCxn id="823" idx="1"/>
          </p:cNvCxnSpPr>
          <p:nvPr/>
        </p:nvCxnSpPr>
        <p:spPr>
          <a:xfrm>
            <a:off x="5454250" y="2788925"/>
            <a:ext cx="1059600" cy="7197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“Atlas </a:t>
            </a:r>
            <a:r>
              <a:rPr lang="en-US" dirty="0"/>
              <a:t>based segmentation consists of a powerful baseline for brain tissue segmentation when compared to an ML based </a:t>
            </a:r>
            <a:r>
              <a:rPr lang="en-US" dirty="0" smtClean="0"/>
              <a:t>approach”</a:t>
            </a:r>
          </a:p>
          <a:p>
            <a:r>
              <a:rPr lang="en-US" dirty="0" smtClean="0"/>
              <a:t>Main focus on segmentation types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Hypothesis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381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50"/>
          <p:cNvGrpSpPr/>
          <p:nvPr/>
        </p:nvGrpSpPr>
        <p:grpSpPr>
          <a:xfrm>
            <a:off x="4628820" y="1845820"/>
            <a:ext cx="1333409" cy="2296276"/>
            <a:chOff x="4145550" y="3004975"/>
            <a:chExt cx="1045975" cy="1801425"/>
          </a:xfrm>
        </p:grpSpPr>
        <p:sp>
          <p:nvSpPr>
            <p:cNvPr id="848" name="Google Shape;848;p50"/>
            <p:cNvSpPr/>
            <p:nvPr/>
          </p:nvSpPr>
          <p:spPr>
            <a:xfrm>
              <a:off x="4833525" y="3823650"/>
              <a:ext cx="306775" cy="239625"/>
            </a:xfrm>
            <a:custGeom>
              <a:avLst/>
              <a:gdLst/>
              <a:ahLst/>
              <a:cxnLst/>
              <a:rect l="l" t="t" r="r" b="b"/>
              <a:pathLst>
                <a:path w="12271" h="9585" extrusionOk="0">
                  <a:moveTo>
                    <a:pt x="266" y="1"/>
                  </a:moveTo>
                  <a:cubicBezTo>
                    <a:pt x="1" y="7524"/>
                    <a:pt x="2432" y="9584"/>
                    <a:pt x="5175" y="9584"/>
                  </a:cubicBezTo>
                  <a:cubicBezTo>
                    <a:pt x="8495" y="9584"/>
                    <a:pt x="12270" y="6566"/>
                    <a:pt x="12270" y="6566"/>
                  </a:cubicBezTo>
                  <a:lnTo>
                    <a:pt x="12270" y="6566"/>
                  </a:lnTo>
                  <a:cubicBezTo>
                    <a:pt x="11326" y="6876"/>
                    <a:pt x="10434" y="7012"/>
                    <a:pt x="9596" y="7012"/>
                  </a:cubicBezTo>
                  <a:cubicBezTo>
                    <a:pt x="8536" y="7012"/>
                    <a:pt x="7561" y="6795"/>
                    <a:pt x="6672" y="6439"/>
                  </a:cubicBezTo>
                  <a:lnTo>
                    <a:pt x="6672" y="6439"/>
                  </a:lnTo>
                  <a:cubicBezTo>
                    <a:pt x="7091" y="6486"/>
                    <a:pt x="7367" y="6524"/>
                    <a:pt x="7637" y="6524"/>
                  </a:cubicBezTo>
                  <a:cubicBezTo>
                    <a:pt x="7992" y="6524"/>
                    <a:pt x="8337" y="6458"/>
                    <a:pt x="8981" y="6259"/>
                  </a:cubicBezTo>
                  <a:lnTo>
                    <a:pt x="8981" y="6259"/>
                  </a:lnTo>
                  <a:cubicBezTo>
                    <a:pt x="8981" y="6259"/>
                    <a:pt x="8776" y="6312"/>
                    <a:pt x="8341" y="6312"/>
                  </a:cubicBezTo>
                  <a:cubicBezTo>
                    <a:pt x="7777" y="6312"/>
                    <a:pt x="6824" y="6223"/>
                    <a:pt x="5425" y="5818"/>
                  </a:cubicBezTo>
                  <a:cubicBezTo>
                    <a:pt x="2063" y="3816"/>
                    <a:pt x="266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4714425" y="38618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0"/>
                  </a:moveTo>
                  <a:lnTo>
                    <a:pt x="1" y="7900"/>
                  </a:lnTo>
                  <a:lnTo>
                    <a:pt x="3601" y="7900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4327350" y="3050325"/>
              <a:ext cx="864175" cy="833900"/>
            </a:xfrm>
            <a:custGeom>
              <a:avLst/>
              <a:gdLst/>
              <a:ahLst/>
              <a:cxnLst/>
              <a:rect l="l" t="t" r="r" b="b"/>
              <a:pathLst>
                <a:path w="34567" h="33356" extrusionOk="0">
                  <a:moveTo>
                    <a:pt x="17284" y="0"/>
                  </a:moveTo>
                  <a:cubicBezTo>
                    <a:pt x="9680" y="0"/>
                    <a:pt x="3481" y="3979"/>
                    <a:pt x="3186" y="15793"/>
                  </a:cubicBezTo>
                  <a:cubicBezTo>
                    <a:pt x="3118" y="15787"/>
                    <a:pt x="3050" y="15784"/>
                    <a:pt x="2981" y="15784"/>
                  </a:cubicBezTo>
                  <a:cubicBezTo>
                    <a:pt x="2865" y="15784"/>
                    <a:pt x="2749" y="15792"/>
                    <a:pt x="2634" y="15809"/>
                  </a:cubicBezTo>
                  <a:cubicBezTo>
                    <a:pt x="1047" y="16051"/>
                    <a:pt x="1" y="17829"/>
                    <a:pt x="299" y="19784"/>
                  </a:cubicBezTo>
                  <a:cubicBezTo>
                    <a:pt x="573" y="21589"/>
                    <a:pt x="1898" y="22911"/>
                    <a:pt x="3350" y="22911"/>
                  </a:cubicBezTo>
                  <a:cubicBezTo>
                    <a:pt x="3469" y="22911"/>
                    <a:pt x="3589" y="22902"/>
                    <a:pt x="3709" y="22884"/>
                  </a:cubicBezTo>
                  <a:cubicBezTo>
                    <a:pt x="3751" y="22877"/>
                    <a:pt x="3792" y="22864"/>
                    <a:pt x="3833" y="22857"/>
                  </a:cubicBezTo>
                  <a:cubicBezTo>
                    <a:pt x="5646" y="30430"/>
                    <a:pt x="10982" y="33356"/>
                    <a:pt x="17284" y="33356"/>
                  </a:cubicBezTo>
                  <a:cubicBezTo>
                    <a:pt x="23586" y="33356"/>
                    <a:pt x="28922" y="30430"/>
                    <a:pt x="30735" y="22857"/>
                  </a:cubicBezTo>
                  <a:cubicBezTo>
                    <a:pt x="30776" y="22866"/>
                    <a:pt x="30817" y="22877"/>
                    <a:pt x="30859" y="22884"/>
                  </a:cubicBezTo>
                  <a:cubicBezTo>
                    <a:pt x="30979" y="22902"/>
                    <a:pt x="31099" y="22911"/>
                    <a:pt x="31218" y="22911"/>
                  </a:cubicBezTo>
                  <a:cubicBezTo>
                    <a:pt x="32670" y="22911"/>
                    <a:pt x="33995" y="21589"/>
                    <a:pt x="34269" y="19784"/>
                  </a:cubicBezTo>
                  <a:cubicBezTo>
                    <a:pt x="34567" y="17829"/>
                    <a:pt x="33521" y="16051"/>
                    <a:pt x="31934" y="15809"/>
                  </a:cubicBezTo>
                  <a:cubicBezTo>
                    <a:pt x="31819" y="15792"/>
                    <a:pt x="31703" y="15784"/>
                    <a:pt x="31587" y="15784"/>
                  </a:cubicBezTo>
                  <a:cubicBezTo>
                    <a:pt x="31519" y="15784"/>
                    <a:pt x="31450" y="15787"/>
                    <a:pt x="31382" y="15793"/>
                  </a:cubicBezTo>
                  <a:cubicBezTo>
                    <a:pt x="31084" y="4089"/>
                    <a:pt x="24888" y="0"/>
                    <a:pt x="17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4510425" y="3975575"/>
              <a:ext cx="498075" cy="830825"/>
            </a:xfrm>
            <a:custGeom>
              <a:avLst/>
              <a:gdLst/>
              <a:ahLst/>
              <a:cxnLst/>
              <a:rect l="l" t="t" r="r" b="b"/>
              <a:pathLst>
                <a:path w="19923" h="33233" extrusionOk="0">
                  <a:moveTo>
                    <a:pt x="9962" y="1"/>
                  </a:moveTo>
                  <a:cubicBezTo>
                    <a:pt x="9154" y="1"/>
                    <a:pt x="8371" y="36"/>
                    <a:pt x="7622" y="94"/>
                  </a:cubicBezTo>
                  <a:lnTo>
                    <a:pt x="7621" y="78"/>
                  </a:lnTo>
                  <a:cubicBezTo>
                    <a:pt x="3249" y="373"/>
                    <a:pt x="0" y="1469"/>
                    <a:pt x="0" y="2776"/>
                  </a:cubicBezTo>
                  <a:lnTo>
                    <a:pt x="2579" y="20581"/>
                  </a:lnTo>
                  <a:lnTo>
                    <a:pt x="2567" y="20724"/>
                  </a:lnTo>
                  <a:cubicBezTo>
                    <a:pt x="2384" y="21364"/>
                    <a:pt x="1146" y="25866"/>
                    <a:pt x="527" y="31755"/>
                  </a:cubicBezTo>
                  <a:cubicBezTo>
                    <a:pt x="3542" y="32740"/>
                    <a:pt x="6674" y="33232"/>
                    <a:pt x="9806" y="33232"/>
                  </a:cubicBezTo>
                  <a:cubicBezTo>
                    <a:pt x="13047" y="33232"/>
                    <a:pt x="16288" y="32705"/>
                    <a:pt x="19398" y="31651"/>
                  </a:cubicBezTo>
                  <a:cubicBezTo>
                    <a:pt x="18751" y="25318"/>
                    <a:pt x="17392" y="20646"/>
                    <a:pt x="17392" y="20646"/>
                  </a:cubicBezTo>
                  <a:lnTo>
                    <a:pt x="19923" y="2776"/>
                  </a:lnTo>
                  <a:cubicBezTo>
                    <a:pt x="19923" y="1469"/>
                    <a:pt x="16674" y="373"/>
                    <a:pt x="12303" y="78"/>
                  </a:cubicBezTo>
                  <a:lnTo>
                    <a:pt x="12301" y="94"/>
                  </a:lnTo>
                  <a:cubicBezTo>
                    <a:pt x="11553" y="36"/>
                    <a:pt x="10771" y="1"/>
                    <a:pt x="9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4518050" y="3364125"/>
              <a:ext cx="101800" cy="55825"/>
            </a:xfrm>
            <a:custGeom>
              <a:avLst/>
              <a:gdLst/>
              <a:ahLst/>
              <a:cxnLst/>
              <a:rect l="l" t="t" r="r" b="b"/>
              <a:pathLst>
                <a:path w="4072" h="2233" extrusionOk="0">
                  <a:moveTo>
                    <a:pt x="2435" y="1"/>
                  </a:moveTo>
                  <a:cubicBezTo>
                    <a:pt x="1658" y="1"/>
                    <a:pt x="872" y="630"/>
                    <a:pt x="1" y="2233"/>
                  </a:cubicBezTo>
                  <a:cubicBezTo>
                    <a:pt x="1" y="2233"/>
                    <a:pt x="850" y="901"/>
                    <a:pt x="2161" y="901"/>
                  </a:cubicBezTo>
                  <a:cubicBezTo>
                    <a:pt x="2510" y="901"/>
                    <a:pt x="2891" y="995"/>
                    <a:pt x="3298" y="1233"/>
                  </a:cubicBezTo>
                  <a:cubicBezTo>
                    <a:pt x="3298" y="1233"/>
                    <a:pt x="4072" y="547"/>
                    <a:pt x="3079" y="137"/>
                  </a:cubicBezTo>
                  <a:cubicBezTo>
                    <a:pt x="2864" y="49"/>
                    <a:pt x="2650" y="1"/>
                    <a:pt x="2435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203550" y="4021875"/>
              <a:ext cx="330675" cy="374400"/>
            </a:xfrm>
            <a:custGeom>
              <a:avLst/>
              <a:gdLst/>
              <a:ahLst/>
              <a:cxnLst/>
              <a:rect l="l" t="t" r="r" b="b"/>
              <a:pathLst>
                <a:path w="13227" h="14976" extrusionOk="0">
                  <a:moveTo>
                    <a:pt x="2897" y="1"/>
                  </a:moveTo>
                  <a:lnTo>
                    <a:pt x="1" y="942"/>
                  </a:lnTo>
                  <a:cubicBezTo>
                    <a:pt x="1" y="942"/>
                    <a:pt x="2069" y="14975"/>
                    <a:pt x="4930" y="14975"/>
                  </a:cubicBezTo>
                  <a:cubicBezTo>
                    <a:pt x="5015" y="14975"/>
                    <a:pt x="5101" y="14963"/>
                    <a:pt x="5187" y="14937"/>
                  </a:cubicBezTo>
                  <a:cubicBezTo>
                    <a:pt x="7161" y="14351"/>
                    <a:pt x="11089" y="10241"/>
                    <a:pt x="13226" y="7488"/>
                  </a:cubicBezTo>
                  <a:lnTo>
                    <a:pt x="12274" y="962"/>
                  </a:lnTo>
                  <a:cubicBezTo>
                    <a:pt x="12274" y="962"/>
                    <a:pt x="6407" y="10669"/>
                    <a:pt x="5198" y="10669"/>
                  </a:cubicBezTo>
                  <a:cubicBezTo>
                    <a:pt x="5194" y="10669"/>
                    <a:pt x="5191" y="10669"/>
                    <a:pt x="5187" y="10668"/>
                  </a:cubicBezTo>
                  <a:cubicBezTo>
                    <a:pt x="4230" y="10622"/>
                    <a:pt x="2897" y="1"/>
                    <a:pt x="2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152050" y="3735775"/>
              <a:ext cx="143550" cy="308275"/>
            </a:xfrm>
            <a:custGeom>
              <a:avLst/>
              <a:gdLst/>
              <a:ahLst/>
              <a:cxnLst/>
              <a:rect l="l" t="t" r="r" b="b"/>
              <a:pathLst>
                <a:path w="5742" h="12331" extrusionOk="0">
                  <a:moveTo>
                    <a:pt x="4293" y="1"/>
                  </a:moveTo>
                  <a:cubicBezTo>
                    <a:pt x="3486" y="1"/>
                    <a:pt x="2366" y="773"/>
                    <a:pt x="3959" y="5975"/>
                  </a:cubicBezTo>
                  <a:cubicBezTo>
                    <a:pt x="2345" y="6058"/>
                    <a:pt x="0" y="6571"/>
                    <a:pt x="55" y="7458"/>
                  </a:cubicBezTo>
                  <a:cubicBezTo>
                    <a:pt x="247" y="10565"/>
                    <a:pt x="2230" y="12330"/>
                    <a:pt x="2230" y="12330"/>
                  </a:cubicBezTo>
                  <a:lnTo>
                    <a:pt x="4671" y="11537"/>
                  </a:lnTo>
                  <a:cubicBezTo>
                    <a:pt x="5406" y="9829"/>
                    <a:pt x="5742" y="7564"/>
                    <a:pt x="5439" y="6182"/>
                  </a:cubicBezTo>
                  <a:cubicBezTo>
                    <a:pt x="5439" y="6182"/>
                    <a:pt x="4764" y="1528"/>
                    <a:pt x="4919" y="139"/>
                  </a:cubicBezTo>
                  <a:cubicBezTo>
                    <a:pt x="4919" y="139"/>
                    <a:pt x="4634" y="1"/>
                    <a:pt x="4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145550" y="3858850"/>
              <a:ext cx="121325" cy="84600"/>
            </a:xfrm>
            <a:custGeom>
              <a:avLst/>
              <a:gdLst/>
              <a:ahLst/>
              <a:cxnLst/>
              <a:rect l="l" t="t" r="r" b="b"/>
              <a:pathLst>
                <a:path w="4853" h="3384" extrusionOk="0">
                  <a:moveTo>
                    <a:pt x="3215" y="0"/>
                  </a:moveTo>
                  <a:cubicBezTo>
                    <a:pt x="2078" y="0"/>
                    <a:pt x="378" y="730"/>
                    <a:pt x="216" y="1105"/>
                  </a:cubicBezTo>
                  <a:cubicBezTo>
                    <a:pt x="0" y="1607"/>
                    <a:pt x="501" y="3228"/>
                    <a:pt x="1027" y="3356"/>
                  </a:cubicBezTo>
                  <a:cubicBezTo>
                    <a:pt x="1103" y="3375"/>
                    <a:pt x="1210" y="3383"/>
                    <a:pt x="1338" y="3383"/>
                  </a:cubicBezTo>
                  <a:cubicBezTo>
                    <a:pt x="2091" y="3383"/>
                    <a:pt x="3594" y="3089"/>
                    <a:pt x="4174" y="2842"/>
                  </a:cubicBezTo>
                  <a:cubicBezTo>
                    <a:pt x="4853" y="2553"/>
                    <a:pt x="4429" y="1001"/>
                    <a:pt x="4182" y="433"/>
                  </a:cubicBezTo>
                  <a:cubicBezTo>
                    <a:pt x="4045" y="120"/>
                    <a:pt x="3677" y="0"/>
                    <a:pt x="3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4213300" y="3856800"/>
              <a:ext cx="114850" cy="178250"/>
            </a:xfrm>
            <a:custGeom>
              <a:avLst/>
              <a:gdLst/>
              <a:ahLst/>
              <a:cxnLst/>
              <a:rect l="l" t="t" r="r" b="b"/>
              <a:pathLst>
                <a:path w="4594" h="7130" extrusionOk="0">
                  <a:moveTo>
                    <a:pt x="2729" y="1"/>
                  </a:moveTo>
                  <a:cubicBezTo>
                    <a:pt x="2729" y="1"/>
                    <a:pt x="1195" y="357"/>
                    <a:pt x="2469" y="3003"/>
                  </a:cubicBezTo>
                  <a:cubicBezTo>
                    <a:pt x="2469" y="3003"/>
                    <a:pt x="2228" y="2947"/>
                    <a:pt x="1904" y="2947"/>
                  </a:cubicBezTo>
                  <a:cubicBezTo>
                    <a:pt x="1167" y="2947"/>
                    <a:pt x="0" y="3235"/>
                    <a:pt x="258" y="5124"/>
                  </a:cubicBezTo>
                  <a:cubicBezTo>
                    <a:pt x="341" y="5731"/>
                    <a:pt x="891" y="7130"/>
                    <a:pt x="891" y="7130"/>
                  </a:cubicBezTo>
                  <a:lnTo>
                    <a:pt x="2221" y="6696"/>
                  </a:lnTo>
                  <a:cubicBezTo>
                    <a:pt x="2221" y="6696"/>
                    <a:pt x="3159" y="5260"/>
                    <a:pt x="3930" y="4007"/>
                  </a:cubicBezTo>
                  <a:cubicBezTo>
                    <a:pt x="4593" y="2924"/>
                    <a:pt x="3700" y="809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4704600" y="3975575"/>
              <a:ext cx="109725" cy="150175"/>
            </a:xfrm>
            <a:custGeom>
              <a:avLst/>
              <a:gdLst/>
              <a:ahLst/>
              <a:cxnLst/>
              <a:rect l="l" t="t" r="r" b="b"/>
              <a:pathLst>
                <a:path w="4389" h="6007" extrusionOk="0">
                  <a:moveTo>
                    <a:pt x="2195" y="1"/>
                  </a:moveTo>
                  <a:cubicBezTo>
                    <a:pt x="1437" y="1"/>
                    <a:pt x="705" y="33"/>
                    <a:pt x="1" y="85"/>
                  </a:cubicBezTo>
                  <a:lnTo>
                    <a:pt x="2195" y="6007"/>
                  </a:lnTo>
                  <a:lnTo>
                    <a:pt x="4389" y="85"/>
                  </a:lnTo>
                  <a:cubicBezTo>
                    <a:pt x="3683" y="33"/>
                    <a:pt x="2953" y="1"/>
                    <a:pt x="2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716250" y="4009150"/>
              <a:ext cx="86400" cy="116600"/>
            </a:xfrm>
            <a:custGeom>
              <a:avLst/>
              <a:gdLst/>
              <a:ahLst/>
              <a:cxnLst/>
              <a:rect l="l" t="t" r="r" b="b"/>
              <a:pathLst>
                <a:path w="3456" h="4664" extrusionOk="0">
                  <a:moveTo>
                    <a:pt x="0" y="0"/>
                  </a:moveTo>
                  <a:lnTo>
                    <a:pt x="1728" y="466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325175" y="3004975"/>
              <a:ext cx="825975" cy="690675"/>
            </a:xfrm>
            <a:custGeom>
              <a:avLst/>
              <a:gdLst/>
              <a:ahLst/>
              <a:cxnLst/>
              <a:rect l="l" t="t" r="r" b="b"/>
              <a:pathLst>
                <a:path w="33039" h="27627" extrusionOk="0">
                  <a:moveTo>
                    <a:pt x="16809" y="0"/>
                  </a:moveTo>
                  <a:cubicBezTo>
                    <a:pt x="11424" y="0"/>
                    <a:pt x="4987" y="2004"/>
                    <a:pt x="1873" y="7716"/>
                  </a:cubicBezTo>
                  <a:cubicBezTo>
                    <a:pt x="0" y="11150"/>
                    <a:pt x="2553" y="17657"/>
                    <a:pt x="2553" y="17657"/>
                  </a:cubicBezTo>
                  <a:lnTo>
                    <a:pt x="2623" y="17652"/>
                  </a:lnTo>
                  <a:lnTo>
                    <a:pt x="2623" y="17652"/>
                  </a:lnTo>
                  <a:cubicBezTo>
                    <a:pt x="1086" y="22685"/>
                    <a:pt x="3612" y="27626"/>
                    <a:pt x="3612" y="27626"/>
                  </a:cubicBezTo>
                  <a:cubicBezTo>
                    <a:pt x="3479" y="23664"/>
                    <a:pt x="4918" y="19112"/>
                    <a:pt x="5592" y="17215"/>
                  </a:cubicBezTo>
                  <a:cubicBezTo>
                    <a:pt x="15667" y="15223"/>
                    <a:pt x="24408" y="9671"/>
                    <a:pt x="24408" y="9671"/>
                  </a:cubicBezTo>
                  <a:cubicBezTo>
                    <a:pt x="27507" y="15173"/>
                    <a:pt x="31469" y="17607"/>
                    <a:pt x="31469" y="17607"/>
                  </a:cubicBezTo>
                  <a:lnTo>
                    <a:pt x="32021" y="17625"/>
                  </a:lnTo>
                  <a:cubicBezTo>
                    <a:pt x="33038" y="13492"/>
                    <a:pt x="31475" y="4860"/>
                    <a:pt x="25406" y="2833"/>
                  </a:cubicBezTo>
                  <a:cubicBezTo>
                    <a:pt x="24547" y="1212"/>
                    <a:pt x="20996" y="0"/>
                    <a:pt x="16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4972050" y="4043275"/>
              <a:ext cx="180525" cy="691750"/>
            </a:xfrm>
            <a:custGeom>
              <a:avLst/>
              <a:gdLst/>
              <a:ahLst/>
              <a:cxnLst/>
              <a:rect l="l" t="t" r="r" b="b"/>
              <a:pathLst>
                <a:path w="7221" h="27670" extrusionOk="0">
                  <a:moveTo>
                    <a:pt x="1432" y="0"/>
                  </a:moveTo>
                  <a:lnTo>
                    <a:pt x="1" y="9941"/>
                  </a:lnTo>
                  <a:cubicBezTo>
                    <a:pt x="1" y="9941"/>
                    <a:pt x="3062" y="15829"/>
                    <a:pt x="3553" y="18417"/>
                  </a:cubicBezTo>
                  <a:cubicBezTo>
                    <a:pt x="4112" y="21372"/>
                    <a:pt x="4096" y="25984"/>
                    <a:pt x="4069" y="27670"/>
                  </a:cubicBezTo>
                  <a:cubicBezTo>
                    <a:pt x="5142" y="27162"/>
                    <a:pt x="6183" y="26589"/>
                    <a:pt x="7189" y="25957"/>
                  </a:cubicBezTo>
                  <a:cubicBezTo>
                    <a:pt x="7220" y="23260"/>
                    <a:pt x="7190" y="19643"/>
                    <a:pt x="6874" y="17453"/>
                  </a:cubicBezTo>
                  <a:cubicBezTo>
                    <a:pt x="6335" y="13708"/>
                    <a:pt x="4465" y="4863"/>
                    <a:pt x="1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274852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0" y="0"/>
                  </a:moveTo>
                  <a:lnTo>
                    <a:pt x="0" y="688"/>
                  </a:lnTo>
                  <a:cubicBezTo>
                    <a:pt x="879" y="688"/>
                    <a:pt x="1802" y="4954"/>
                    <a:pt x="2207" y="7739"/>
                  </a:cubicBezTo>
                  <a:cubicBezTo>
                    <a:pt x="2427" y="9253"/>
                    <a:pt x="1506" y="9603"/>
                    <a:pt x="1403" y="9636"/>
                  </a:cubicBezTo>
                  <a:lnTo>
                    <a:pt x="1536" y="10304"/>
                  </a:lnTo>
                  <a:cubicBezTo>
                    <a:pt x="2067" y="10136"/>
                    <a:pt x="3003" y="9362"/>
                    <a:pt x="2749" y="7616"/>
                  </a:cubicBezTo>
                  <a:cubicBezTo>
                    <a:pt x="2464" y="5665"/>
                    <a:pt x="154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2754825" y="4339750"/>
              <a:ext cx="37750" cy="36725"/>
            </a:xfrm>
            <a:custGeom>
              <a:avLst/>
              <a:gdLst/>
              <a:ahLst/>
              <a:cxnLst/>
              <a:rect l="l" t="t" r="r" b="b"/>
              <a:pathLst>
                <a:path w="1510" h="1469" extrusionOk="0">
                  <a:moveTo>
                    <a:pt x="923" y="0"/>
                  </a:moveTo>
                  <a:cubicBezTo>
                    <a:pt x="865" y="0"/>
                    <a:pt x="803" y="11"/>
                    <a:pt x="736" y="35"/>
                  </a:cubicBezTo>
                  <a:cubicBezTo>
                    <a:pt x="367" y="167"/>
                    <a:pt x="1" y="634"/>
                    <a:pt x="87" y="1016"/>
                  </a:cubicBezTo>
                  <a:cubicBezTo>
                    <a:pt x="153" y="1309"/>
                    <a:pt x="467" y="1469"/>
                    <a:pt x="776" y="1469"/>
                  </a:cubicBezTo>
                  <a:cubicBezTo>
                    <a:pt x="871" y="1469"/>
                    <a:pt x="965" y="1454"/>
                    <a:pt x="1051" y="1423"/>
                  </a:cubicBezTo>
                  <a:cubicBezTo>
                    <a:pt x="1420" y="1291"/>
                    <a:pt x="1510" y="924"/>
                    <a:pt x="1422" y="540"/>
                  </a:cubicBezTo>
                  <a:cubicBezTo>
                    <a:pt x="1351" y="227"/>
                    <a:pt x="1184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67347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3002" y="0"/>
                  </a:moveTo>
                  <a:cubicBezTo>
                    <a:pt x="1457" y="0"/>
                    <a:pt x="538" y="5665"/>
                    <a:pt x="254" y="7616"/>
                  </a:cubicBezTo>
                  <a:cubicBezTo>
                    <a:pt x="0" y="9362"/>
                    <a:pt x="936" y="10136"/>
                    <a:pt x="1467" y="10304"/>
                  </a:cubicBezTo>
                  <a:lnTo>
                    <a:pt x="1600" y="9636"/>
                  </a:lnTo>
                  <a:cubicBezTo>
                    <a:pt x="1495" y="9603"/>
                    <a:pt x="575" y="9253"/>
                    <a:pt x="795" y="7739"/>
                  </a:cubicBezTo>
                  <a:cubicBezTo>
                    <a:pt x="1201" y="4954"/>
                    <a:pt x="2124" y="688"/>
                    <a:pt x="3002" y="688"/>
                  </a:cubicBezTo>
                  <a:lnTo>
                    <a:pt x="3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704500" y="433975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7" y="0"/>
                  </a:moveTo>
                  <a:cubicBezTo>
                    <a:pt x="326" y="0"/>
                    <a:pt x="158" y="227"/>
                    <a:pt x="86" y="540"/>
                  </a:cubicBezTo>
                  <a:cubicBezTo>
                    <a:pt x="0" y="924"/>
                    <a:pt x="90" y="1291"/>
                    <a:pt x="458" y="1423"/>
                  </a:cubicBezTo>
                  <a:cubicBezTo>
                    <a:pt x="545" y="1454"/>
                    <a:pt x="639" y="1469"/>
                    <a:pt x="734" y="1469"/>
                  </a:cubicBezTo>
                  <a:cubicBezTo>
                    <a:pt x="1043" y="1469"/>
                    <a:pt x="1356" y="1309"/>
                    <a:pt x="1423" y="1016"/>
                  </a:cubicBezTo>
                  <a:cubicBezTo>
                    <a:pt x="1509" y="634"/>
                    <a:pt x="1143" y="167"/>
                    <a:pt x="774" y="35"/>
                  </a:cubicBezTo>
                  <a:cubicBezTo>
                    <a:pt x="707" y="11"/>
                    <a:pt x="645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742925" y="3939675"/>
              <a:ext cx="75375" cy="164375"/>
            </a:xfrm>
            <a:custGeom>
              <a:avLst/>
              <a:gdLst/>
              <a:ahLst/>
              <a:cxnLst/>
              <a:rect l="l" t="t" r="r" b="b"/>
              <a:pathLst>
                <a:path w="3015" h="6575" extrusionOk="0">
                  <a:moveTo>
                    <a:pt x="3015" y="1"/>
                  </a:moveTo>
                  <a:cubicBezTo>
                    <a:pt x="82" y="1710"/>
                    <a:pt x="1" y="6514"/>
                    <a:pt x="1" y="6570"/>
                  </a:cubicBezTo>
                  <a:lnTo>
                    <a:pt x="448" y="6575"/>
                  </a:lnTo>
                  <a:cubicBezTo>
                    <a:pt x="448" y="6522"/>
                    <a:pt x="524" y="2230"/>
                    <a:pt x="3015" y="533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2908450" y="3931175"/>
              <a:ext cx="96675" cy="264950"/>
            </a:xfrm>
            <a:custGeom>
              <a:avLst/>
              <a:gdLst/>
              <a:ahLst/>
              <a:cxnLst/>
              <a:rect l="l" t="t" r="r" b="b"/>
              <a:pathLst>
                <a:path w="3867" h="10598" extrusionOk="0">
                  <a:moveTo>
                    <a:pt x="1" y="1"/>
                  </a:moveTo>
                  <a:lnTo>
                    <a:pt x="1" y="484"/>
                  </a:lnTo>
                  <a:cubicBezTo>
                    <a:pt x="312" y="628"/>
                    <a:pt x="599" y="817"/>
                    <a:pt x="852" y="1047"/>
                  </a:cubicBezTo>
                  <a:cubicBezTo>
                    <a:pt x="3168" y="3137"/>
                    <a:pt x="3419" y="8422"/>
                    <a:pt x="3419" y="10597"/>
                  </a:cubicBezTo>
                  <a:lnTo>
                    <a:pt x="3866" y="10597"/>
                  </a:lnTo>
                  <a:cubicBezTo>
                    <a:pt x="3866" y="8363"/>
                    <a:pt x="3602" y="2926"/>
                    <a:pt x="1151" y="714"/>
                  </a:cubicBezTo>
                  <a:cubicBezTo>
                    <a:pt x="814" y="409"/>
                    <a:pt x="426" y="16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2966925" y="4196100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2" y="0"/>
                  </a:moveTo>
                  <a:cubicBezTo>
                    <a:pt x="584" y="0"/>
                    <a:pt x="0" y="584"/>
                    <a:pt x="0" y="1303"/>
                  </a:cubicBezTo>
                  <a:cubicBezTo>
                    <a:pt x="0" y="2022"/>
                    <a:pt x="584" y="2605"/>
                    <a:pt x="1302" y="2605"/>
                  </a:cubicBezTo>
                  <a:cubicBezTo>
                    <a:pt x="2022" y="2605"/>
                    <a:pt x="2605" y="2022"/>
                    <a:pt x="2605" y="1303"/>
                  </a:cubicBezTo>
                  <a:cubicBezTo>
                    <a:pt x="2605" y="584"/>
                    <a:pt x="202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2978525" y="4209225"/>
              <a:ext cx="40425" cy="38900"/>
            </a:xfrm>
            <a:custGeom>
              <a:avLst/>
              <a:gdLst/>
              <a:ahLst/>
              <a:cxnLst/>
              <a:rect l="l" t="t" r="r" b="b"/>
              <a:pathLst>
                <a:path w="1617" h="1556" extrusionOk="0">
                  <a:moveTo>
                    <a:pt x="842" y="464"/>
                  </a:moveTo>
                  <a:cubicBezTo>
                    <a:pt x="1013" y="464"/>
                    <a:pt x="1154" y="606"/>
                    <a:pt x="1154" y="777"/>
                  </a:cubicBezTo>
                  <a:cubicBezTo>
                    <a:pt x="1154" y="967"/>
                    <a:pt x="999" y="1093"/>
                    <a:pt x="837" y="1093"/>
                  </a:cubicBezTo>
                  <a:cubicBezTo>
                    <a:pt x="760" y="1093"/>
                    <a:pt x="681" y="1065"/>
                    <a:pt x="617" y="1001"/>
                  </a:cubicBezTo>
                  <a:cubicBezTo>
                    <a:pt x="418" y="803"/>
                    <a:pt x="558" y="464"/>
                    <a:pt x="839" y="464"/>
                  </a:cubicBezTo>
                  <a:cubicBezTo>
                    <a:pt x="840" y="464"/>
                    <a:pt x="841" y="464"/>
                    <a:pt x="842" y="464"/>
                  </a:cubicBezTo>
                  <a:close/>
                  <a:moveTo>
                    <a:pt x="840" y="0"/>
                  </a:moveTo>
                  <a:cubicBezTo>
                    <a:pt x="637" y="0"/>
                    <a:pt x="438" y="79"/>
                    <a:pt x="289" y="228"/>
                  </a:cubicBezTo>
                  <a:cubicBezTo>
                    <a:pt x="67" y="450"/>
                    <a:pt x="1" y="785"/>
                    <a:pt x="120" y="1075"/>
                  </a:cubicBezTo>
                  <a:cubicBezTo>
                    <a:pt x="241" y="1367"/>
                    <a:pt x="524" y="1555"/>
                    <a:pt x="839" y="1555"/>
                  </a:cubicBezTo>
                  <a:cubicBezTo>
                    <a:pt x="1269" y="1555"/>
                    <a:pt x="1617" y="1206"/>
                    <a:pt x="1617" y="777"/>
                  </a:cubicBezTo>
                  <a:cubicBezTo>
                    <a:pt x="1617" y="463"/>
                    <a:pt x="1428" y="180"/>
                    <a:pt x="1136" y="59"/>
                  </a:cubicBezTo>
                  <a:cubicBezTo>
                    <a:pt x="1040" y="20"/>
                    <a:pt x="93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Josh James</a:t>
            </a:r>
            <a:endParaRPr sz="180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Helena Patterson</a:t>
            </a:r>
            <a:endParaRPr sz="180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done</a:t>
            </a:r>
            <a:r>
              <a:rPr lang="fr-CH" dirty="0" smtClean="0"/>
              <a:t>?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Current</a:t>
            </a:r>
            <a:r>
              <a:rPr lang="fr-CH" dirty="0" smtClean="0"/>
              <a:t> state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82305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/>
              <a:t>Machine </a:t>
            </a:r>
            <a:r>
              <a:rPr lang="fr-CH" dirty="0" err="1" smtClean="0"/>
              <a:t>learning</a:t>
            </a:r>
            <a:r>
              <a:rPr lang="fr-CH" dirty="0" smtClean="0"/>
              <a:t> segmentation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10037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Atlas-</a:t>
            </a:r>
            <a:r>
              <a:rPr lang="fr-CH" dirty="0" err="1" smtClean="0"/>
              <a:t>based</a:t>
            </a:r>
            <a:r>
              <a:rPr lang="fr-CH" dirty="0"/>
              <a:t> segmentation</a:t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803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Boxplot</a:t>
            </a:r>
            <a:r>
              <a:rPr lang="fr-CH" dirty="0" smtClean="0"/>
              <a:t> graph + short discussion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Preliminary</a:t>
            </a:r>
            <a:r>
              <a:rPr lang="fr-CH" dirty="0"/>
              <a:t> </a:t>
            </a:r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3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Next</a:t>
            </a:r>
            <a:r>
              <a:rPr lang="fr-CH" dirty="0" smtClean="0"/>
              <a:t> </a:t>
            </a:r>
            <a:r>
              <a:rPr lang="fr-CH" dirty="0" err="1" smtClean="0"/>
              <a:t>steps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Outlook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52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50" y="1009150"/>
            <a:ext cx="2912381" cy="29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719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1602</Words>
  <Application>Microsoft Office PowerPoint</Application>
  <PresentationFormat>Affichage à l'écran (16:9)</PresentationFormat>
  <Paragraphs>288</Paragraphs>
  <Slides>54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Fira Sans Condensed ExtraBold</vt:lpstr>
      <vt:lpstr>Amatic SC</vt:lpstr>
      <vt:lpstr>Arial</vt:lpstr>
      <vt:lpstr>Proxima Nova</vt:lpstr>
      <vt:lpstr>Proxima Nova Semibold</vt:lpstr>
      <vt:lpstr>Roboto Medium</vt:lpstr>
      <vt:lpstr>Fira Sans Condensed</vt:lpstr>
      <vt:lpstr>Calibri</vt:lpstr>
      <vt:lpstr>Clinical Case in Neurology by Slidesgo</vt:lpstr>
      <vt:lpstr>Slidesgo Final Pages</vt:lpstr>
      <vt:lpstr>MIALab Projekt – Group 2</vt:lpstr>
      <vt:lpstr>Table of content</vt:lpstr>
      <vt:lpstr>Hypothesis</vt:lpstr>
      <vt:lpstr>Current state</vt:lpstr>
      <vt:lpstr>Machine learning segmentation </vt:lpstr>
      <vt:lpstr>Atlas-based segmentation </vt:lpstr>
      <vt:lpstr>Preliminary results</vt:lpstr>
      <vt:lpstr>Outlook</vt:lpstr>
      <vt:lpstr>Questions</vt:lpstr>
      <vt:lpstr>Content of This Template.</vt:lpstr>
      <vt:lpstr>Table of Contents.</vt:lpstr>
      <vt:lpstr>Introduction.</vt:lpstr>
      <vt:lpstr>Identifying Information.</vt:lpstr>
      <vt:lpstr>About the Patient</vt:lpstr>
      <vt:lpstr>Patient Medical History.</vt:lpstr>
      <vt:lpstr>Review of Systems.</vt:lpstr>
      <vt:lpstr>Brain Examination.</vt:lpstr>
      <vt:lpstr>A Picture Is Worth a Thousand Words.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Case Timeline.</vt:lpstr>
      <vt:lpstr>Conclusions.</vt:lpstr>
      <vt:lpstr>References.</vt:lpstr>
      <vt:lpstr>Our Team.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Medical Infographics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Cyril Albrecht</cp:lastModifiedBy>
  <cp:revision>18</cp:revision>
  <dcterms:modified xsi:type="dcterms:W3CDTF">2020-11-04T12:14:34Z</dcterms:modified>
</cp:coreProperties>
</file>